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203" r:id="rId45"/>
    <p:sldId id="3204" r:id="rId46"/>
    <p:sldId id="3487"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676400"/>
                <a:ext cx="8686800" cy="49530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400050" lvl="1"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p>
              <a:p>
                <a:pPr marL="400050" lvl="1" indent="0">
                  <a:lnSpc>
                    <a:spcPct val="80000"/>
                  </a:lnSpc>
                  <a:spcBef>
                    <a:spcPts val="400"/>
                  </a:spcBef>
                  <a:spcAft>
                    <a:spcPts val="200"/>
                  </a:spcAft>
                  <a:buNone/>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m:oMathPara>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676400"/>
                <a:ext cx="8686800" cy="4953000"/>
              </a:xfrm>
              <a:blipFill>
                <a:blip r:embed="rId2"/>
                <a:stretch>
                  <a:fillRect l="-876" t="-512" b="-8696"/>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4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4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400" dirty="0" err="1">
                    <a:latin typeface="Calibri" panose="020F0502020204030204" pitchFamily="34" charset="0"/>
                    <a:cs typeface="Calibri" panose="020F0502020204030204" pitchFamily="34" charset="0"/>
                  </a:rPr>
                  <a:t>Erdos</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b="-627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Addition/Subtraction: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max(s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Multiplication/Squaring: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Division: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Extended GCD: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Exponentiation (a</a:t>
            </a:r>
            <a:r>
              <a:rPr lang="en-US" sz="2400" baseline="30000" dirty="0">
                <a:solidFill>
                  <a:schemeClr val="tx2"/>
                </a:solidFill>
                <a:latin typeface="Calibri" panose="020F0502020204030204" pitchFamily="34" charset="0"/>
                <a:cs typeface="Calibri" panose="020F0502020204030204" pitchFamily="34" charset="0"/>
              </a:rPr>
              <a:t>e</a:t>
            </a:r>
            <a:r>
              <a:rPr lang="en-US" sz="2400" dirty="0">
                <a:solidFill>
                  <a:schemeClr val="tx2"/>
                </a:solidFill>
                <a:latin typeface="Calibri" panose="020F0502020204030204" pitchFamily="34" charset="0"/>
                <a:cs typeface="Calibri" panose="020F0502020204030204" pitchFamily="34" charset="0"/>
              </a:rPr>
              <a:t> (mod n)): O((size e)(size n)</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Solve simultaneous linear congruence's (using CRT): O(m</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81000" y="22860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r>
                      <a:rPr lang="en-US" sz="2000" i="1" dirty="0">
                        <a:solidFill>
                          <a:schemeClr val="tx2"/>
                        </a:solidFill>
                        <a:latin typeface="Cambria Math" panose="02040503050406030204" pitchFamily="18" charset="0"/>
                        <a:cs typeface="Calibri" panose="020F0502020204030204" pitchFamily="34" charset="0"/>
                      </a:rPr>
                      <m:t>𝑟𝑛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81000" y="2286000"/>
                <a:ext cx="8458200" cy="3581400"/>
              </a:xfrm>
              <a:blipFill>
                <a:blip r:embed="rId2"/>
                <a:stretch>
                  <a:fillRect l="-901"/>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676400"/>
                <a:ext cx="8153400" cy="4191000"/>
              </a:xfrm>
            </p:spPr>
            <p:txBody>
              <a:bodyPr/>
              <a:lstStyle/>
              <a:p>
                <a:r>
                  <a:rPr lang="en-US" sz="24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400" dirty="0">
                    <a:solidFill>
                      <a:schemeClr val="tx2"/>
                    </a:solidFill>
                    <a:latin typeface="Calibri" panose="020F0502020204030204" pitchFamily="34" charset="0"/>
                    <a:cs typeface="Calibri" panose="020F0502020204030204" pitchFamily="34" charset="0"/>
                  </a:rPr>
                  <a:t>Let A, B, and M be </a:t>
                </a:r>
                <a:r>
                  <a:rPr lang="en-US" sz="2400" i="1"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-block integers represented in base </a:t>
                </a:r>
                <a:r>
                  <a:rPr lang="en-US" sz="2400" i="1" dirty="0">
                    <a:solidFill>
                      <a:schemeClr val="tx2"/>
                    </a:solidFill>
                    <a:latin typeface="Calibri" panose="020F0502020204030204" pitchFamily="34" charset="0"/>
                    <a:cs typeface="Calibri" panose="020F0502020204030204" pitchFamily="34" charset="0"/>
                  </a:rPr>
                  <a:t>x</a:t>
                </a:r>
                <a:r>
                  <a:rPr lang="en-US" sz="24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400" i="1"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𝑥𝑛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4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The </a:t>
                </a:r>
                <a:r>
                  <a:rPr lang="en-US" sz="24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400" dirty="0">
                    <a:solidFill>
                      <a:schemeClr val="tx2"/>
                    </a:solidFill>
                    <a:latin typeface="Calibri" panose="020F0502020204030204" pitchFamily="34" charset="0"/>
                    <a:cs typeface="Calibri" panose="020F0502020204030204" pitchFamily="34" charset="0"/>
                    <a:sym typeface="Symbol" pitchFamily="18" charset="2"/>
                  </a:rPr>
                  <a:t>of A and B modulo M is the integer ABR</a:t>
                </a:r>
                <a:r>
                  <a:rPr lang="en-US" sz="2400" baseline="30000" dirty="0">
                    <a:solidFill>
                      <a:schemeClr val="tx2"/>
                    </a:solidFill>
                    <a:latin typeface="Calibri" panose="020F0502020204030204" pitchFamily="34" charset="0"/>
                    <a:cs typeface="Calibri" panose="020F0502020204030204" pitchFamily="34" charset="0"/>
                  </a:rPr>
                  <a:t>–</a:t>
                </a:r>
                <a:r>
                  <a:rPr lang="en-US" sz="2400" baseline="30000" dirty="0">
                    <a:solidFill>
                      <a:schemeClr val="tx2"/>
                    </a:solidFill>
                    <a:latin typeface="Calibri" panose="020F0502020204030204" pitchFamily="34" charset="0"/>
                    <a:cs typeface="Calibri" panose="020F0502020204030204" pitchFamily="34" charset="0"/>
                    <a:sym typeface="Symbol" pitchFamily="18" charset="2"/>
                  </a:rPr>
                  <a:t>1 </a:t>
                </a:r>
                <a:r>
                  <a:rPr lang="en-US" sz="2400" dirty="0">
                    <a:solidFill>
                      <a:schemeClr val="tx2"/>
                    </a:solidFill>
                    <a:latin typeface="Calibri" panose="020F0502020204030204" pitchFamily="34" charset="0"/>
                    <a:cs typeface="Calibri" panose="020F0502020204030204" pitchFamily="34" charset="0"/>
                    <a:sym typeface="Symbol" pitchFamily="18" charset="2"/>
                  </a:rPr>
                  <a:t>mod M.</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𝑀</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676400"/>
                <a:ext cx="8153400" cy="4191000"/>
              </a:xfrm>
              <a:blipFill>
                <a:blip r:embed="rId2"/>
                <a:stretch>
                  <a:fillRect l="-1244" t="-1511" r="-1089" b="-11782"/>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600200"/>
                <a:ext cx="8458200" cy="4724400"/>
              </a:xfrm>
            </p:spPr>
            <p:txBody>
              <a:bodyPr/>
              <a:lstStyle/>
              <a:p>
                <a:pPr>
                  <a:lnSpc>
                    <a:spcPct val="90000"/>
                  </a:lnSpc>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𝑎𝑟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𝑛𝑛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all t words long</a:t>
                </a:r>
                <a:r>
                  <a:rPr lang="en-US" sz="2400" dirty="0">
                    <a:solidFill>
                      <a:schemeClr val="tx2"/>
                    </a:solidFill>
                    <a:sym typeface="Symbol" pitchFamily="18" charset="2"/>
                  </a:rPr>
                  <a:t>.  Want ab (mod n).</a:t>
                </a:r>
                <a:endParaRPr lang="en-US" sz="2000" dirty="0">
                  <a:solidFill>
                    <a:schemeClr val="tx2"/>
                  </a:solidFill>
                  <a:sym typeface="Symbol" pitchFamily="18" charset="2"/>
                </a:endParaRPr>
              </a:p>
              <a:p>
                <a:pPr lvl="1">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t>
                </a:r>
                <a:r>
                  <a:rPr lang="en-US" sz="2000" dirty="0" err="1">
                    <a:solidFill>
                      <a:schemeClr val="tx2"/>
                    </a:solidFill>
                    <a:latin typeface="Courier New" pitchFamily="49" charset="0"/>
                    <a:cs typeface="Courier New" pitchFamily="49" charset="0"/>
                    <a:sym typeface="Symbol" pitchFamily="18" charset="2"/>
                  </a:rPr>
                  <a:t>a</a:t>
                </a:r>
                <a:r>
                  <a:rPr lang="en-US" sz="2000" baseline="30000" dirty="0" err="1">
                    <a:solidFill>
                      <a:schemeClr val="tx2"/>
                    </a:solidFill>
                    <a:latin typeface="Courier New" pitchFamily="49" charset="0"/>
                    <a:cs typeface="Courier New" pitchFamily="49" charset="0"/>
                    <a:sym typeface="Symbol" pitchFamily="18" charset="2"/>
                  </a:rPr>
                  <a:t>;</a:t>
                </a:r>
                <a:r>
                  <a:rPr lang="en-US" sz="2000" dirty="0" err="1">
                    <a:solidFill>
                      <a:schemeClr val="tx2"/>
                    </a:solidFill>
                    <a:latin typeface="Courier New" pitchFamily="49" charset="0"/>
                    <a:cs typeface="Courier New" pitchFamily="49" charset="0"/>
                    <a:sym typeface="Symbol" pitchFamily="18" charset="2"/>
                  </a:rPr>
                  <a:t>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n’,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1">
                  <a:lnSpc>
                    <a:spcPct val="90000"/>
                  </a:lnSpc>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4t(t+1) vs 2t(t+1)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600200"/>
                <a:ext cx="8458200" cy="4724400"/>
              </a:xfrm>
              <a:blipFill>
                <a:blip r:embed="rId2"/>
                <a:stretch>
                  <a:fillRect l="-901" t="-1609"/>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44</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45</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mc:Choice xmlns:a14="http://schemas.microsoft.com/office/drawing/2010/main" Requires="a14">
          <p:sp>
            <p:nvSpPr>
              <p:cNvPr id="50181" name="Rectangle 3"/>
              <p:cNvSpPr>
                <a:spLocks noGrp="1" noChangeArrowheads="1"/>
              </p:cNvSpPr>
              <p:nvPr>
                <p:ph type="body" sz="half" idx="1"/>
              </p:nvPr>
            </p:nvSpPr>
            <p:spPr>
              <a:xfrm>
                <a:off x="228600" y="1371600"/>
                <a:ext cx="8686800" cy="3429000"/>
              </a:xfrm>
            </p:spPr>
            <p:txBody>
              <a:bodyPr/>
              <a:lstStyle/>
              <a:p>
                <a:pPr marL="533400" indent="-533400">
                  <a:spcBef>
                    <a:spcPts val="200"/>
                  </a:spcBef>
                  <a:buFontTx/>
                  <a:buNone/>
                </a:pPr>
                <a14:m>
                  <m:oMathPara xmlns:m="http://schemas.openxmlformats.org/officeDocument/2006/math">
                    <m:oMathParaPr>
                      <m:jc m:val="left"/>
                    </m:oMathParaPr>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𝑥</m:t>
                      </m:r>
                      <m:r>
                        <a:rPr lang="en-US" sz="2400" i="1" dirty="0" smtClean="0">
                          <a:solidFill>
                            <a:schemeClr val="tx2"/>
                          </a:solidFill>
                          <a:latin typeface="Cambria Math" panose="02040503050406030204" pitchFamily="18" charset="0"/>
                          <a:cs typeface="Calibri" panose="020F0502020204030204" pitchFamily="34" charset="0"/>
                        </a:rPr>
                        <m:t>= </m:t>
                      </m:r>
                      <m:d>
                        <m:dPr>
                          <m:ctrlPr>
                            <a:rPr lang="en-US" sz="2400" i="1" dirty="0" smtClean="0">
                              <a:solidFill>
                                <a:schemeClr val="tx2"/>
                              </a:solidFill>
                              <a:latin typeface="Cambria Math" panose="02040503050406030204" pitchFamily="18" charset="0"/>
                              <a:cs typeface="Calibri" panose="020F0502020204030204" pitchFamily="34" charset="0"/>
                            </a:rPr>
                          </m:ctrlPr>
                        </m:dPr>
                        <m:e>
                          <m:r>
                            <a:rPr lang="en-US" sz="2400" i="1" dirty="0" smtClean="0">
                              <a:solidFill>
                                <a:schemeClr val="tx2"/>
                              </a:solidFill>
                              <a:latin typeface="Cambria Math" panose="02040503050406030204" pitchFamily="18" charset="0"/>
                              <a:cs typeface="Calibri" panose="020F0502020204030204" pitchFamily="34" charset="0"/>
                            </a:rPr>
                            <m:t>𝑥</m:t>
                          </m:r>
                          <m:r>
                            <a:rPr lang="en-US" sz="2400" i="1" baseline="-25000" dirty="0">
                              <a:solidFill>
                                <a:schemeClr val="tx2"/>
                              </a:solidFill>
                              <a:latin typeface="Cambria Math" panose="02040503050406030204" pitchFamily="18" charset="0"/>
                              <a:cs typeface="Calibri" panose="020F0502020204030204" pitchFamily="34" charset="0"/>
                            </a:rPr>
                            <m:t>𝑙</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𝑥𝑙</m:t>
                          </m:r>
                          <m:r>
                            <a:rPr lang="en-US" sz="2400" i="1" baseline="-25000" dirty="0">
                              <a:solidFill>
                                <a:schemeClr val="tx2"/>
                              </a:solidFill>
                              <a:latin typeface="Cambria Math" panose="02040503050406030204" pitchFamily="18" charset="0"/>
                              <a:cs typeface="Calibri" panose="020F0502020204030204" pitchFamily="34" charset="0"/>
                            </a:rPr>
                            <m:t>−1 … </m:t>
                          </m:r>
                          <m:r>
                            <a:rPr lang="en-US" sz="2400" i="1" dirty="0">
                              <a:solidFill>
                                <a:schemeClr val="tx2"/>
                              </a:solidFill>
                              <a:latin typeface="Cambria Math" panose="02040503050406030204" pitchFamily="18" charset="0"/>
                              <a:cs typeface="Calibri" panose="020F0502020204030204" pitchFamily="34" charset="0"/>
                            </a:rPr>
                            <m:t>𝑥</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𝑒</m:t>
                      </m:r>
                      <m:r>
                        <a:rPr lang="en-US" sz="2400" i="1" dirty="0">
                          <a:solidFill>
                            <a:schemeClr val="tx2"/>
                          </a:solidFill>
                          <a:latin typeface="Cambria Math" panose="02040503050406030204" pitchFamily="18" charset="0"/>
                          <a:cs typeface="Calibri" panose="020F0502020204030204" pitchFamily="34" charset="0"/>
                        </a:rPr>
                        <m:t>= </m:t>
                      </m:r>
                      <m:d>
                        <m:dPr>
                          <m:ctrlPr>
                            <a:rPr lang="en-US" sz="2400" i="1" dirty="0">
                              <a:solidFill>
                                <a:schemeClr val="tx2"/>
                              </a:solidFill>
                              <a:latin typeface="Cambria Math" panose="02040503050406030204" pitchFamily="18" charset="0"/>
                              <a:cs typeface="Calibri" panose="020F0502020204030204" pitchFamily="34" charset="0"/>
                            </a:rPr>
                          </m:ctrlPr>
                        </m:dPr>
                        <m:e>
                          <m:r>
                            <a:rPr lang="en-US" sz="2400" i="1" dirty="0">
                              <a:solidFill>
                                <a:schemeClr val="tx2"/>
                              </a:solidFill>
                              <a:latin typeface="Cambria Math" panose="02040503050406030204" pitchFamily="18" charset="0"/>
                              <a:cs typeface="Calibri" panose="020F0502020204030204" pitchFamily="34" charset="0"/>
                            </a:rPr>
                            <m:t>𝑒</m:t>
                          </m:r>
                          <m:r>
                            <a:rPr lang="en-US" sz="2400" i="1" baseline="-25000" dirty="0">
                              <a:solidFill>
                                <a:schemeClr val="tx2"/>
                              </a:solidFill>
                              <a:latin typeface="Cambria Math" panose="02040503050406030204" pitchFamily="18" charset="0"/>
                              <a:cs typeface="Calibri" panose="020F0502020204030204" pitchFamily="34" charset="0"/>
                            </a:rPr>
                            <m:t>𝑡</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𝑒𝑡</m:t>
                          </m:r>
                          <m:r>
                            <a:rPr lang="en-US" sz="2400" i="1" baseline="-25000" dirty="0">
                              <a:solidFill>
                                <a:schemeClr val="tx2"/>
                              </a:solidFill>
                              <a:latin typeface="Cambria Math" panose="02040503050406030204" pitchFamily="18" charset="0"/>
                              <a:cs typeface="Calibri" panose="020F0502020204030204" pitchFamily="34" charset="0"/>
                            </a:rPr>
                            <m:t>−1 … </m:t>
                          </m:r>
                          <m:r>
                            <a:rPr lang="en-US" sz="2400" i="1" dirty="0">
                              <a:solidFill>
                                <a:schemeClr val="tx2"/>
                              </a:solidFill>
                              <a:latin typeface="Cambria Math" panose="02040503050406030204" pitchFamily="18" charset="0"/>
                              <a:cs typeface="Calibri" panose="020F0502020204030204" pitchFamily="34" charset="0"/>
                            </a:rPr>
                            <m:t>𝑒</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dirty="0">
                          <a:solidFill>
                            <a:schemeClr val="tx2"/>
                          </a:solidFill>
                          <a:latin typeface="Cambria Math" panose="02040503050406030204" pitchFamily="18" charset="0"/>
                          <a:cs typeface="Calibri" panose="020F0502020204030204" pitchFamily="34" charset="0"/>
                        </a:rPr>
                        <m:t> = </m:t>
                      </m:r>
                      <m:d>
                        <m:dPr>
                          <m:ctrlPr>
                            <a:rPr lang="en-US" sz="2400" i="1" dirty="0">
                              <a:solidFill>
                                <a:schemeClr val="tx2"/>
                              </a:solidFill>
                              <a:latin typeface="Cambria Math" panose="02040503050406030204" pitchFamily="18" charset="0"/>
                              <a:cs typeface="Calibri" panose="020F0502020204030204" pitchFamily="34" charset="0"/>
                            </a:rPr>
                          </m:ctrlPr>
                        </m:dPr>
                        <m:e>
                          <m:r>
                            <a:rPr lang="en-US" sz="2400" i="1" dirty="0">
                              <a:solidFill>
                                <a:schemeClr val="tx2"/>
                              </a:solidFill>
                              <a:latin typeface="Cambria Math" panose="02040503050406030204" pitchFamily="18" charset="0"/>
                              <a:cs typeface="Calibri" panose="020F0502020204030204" pitchFamily="34" charset="0"/>
                            </a:rPr>
                            <m:t>𝑚</m:t>
                          </m:r>
                          <m:r>
                            <a:rPr lang="en-US" sz="2400" i="1" baseline="-25000" dirty="0">
                              <a:solidFill>
                                <a:schemeClr val="tx2"/>
                              </a:solidFill>
                              <a:latin typeface="Cambria Math" panose="02040503050406030204" pitchFamily="18" charset="0"/>
                              <a:cs typeface="Calibri" panose="020F0502020204030204" pitchFamily="34" charset="0"/>
                            </a:rPr>
                            <m:t>𝑙</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𝑚𝑙</m:t>
                          </m:r>
                          <m:r>
                            <a:rPr lang="en-US" sz="2400" i="1" baseline="-25000" dirty="0">
                              <a:solidFill>
                                <a:schemeClr val="tx2"/>
                              </a:solidFill>
                              <a:latin typeface="Cambria Math" panose="02040503050406030204" pitchFamily="18" charset="0"/>
                              <a:cs typeface="Calibri" panose="020F0502020204030204" pitchFamily="34" charset="0"/>
                            </a:rPr>
                            <m:t>−2 … </m:t>
                          </m:r>
                          <m:r>
                            <a:rPr lang="en-US" sz="2400" i="1" dirty="0">
                              <a:solidFill>
                                <a:schemeClr val="tx2"/>
                              </a:solidFill>
                              <a:latin typeface="Cambria Math" panose="02040503050406030204" pitchFamily="18" charset="0"/>
                              <a:cs typeface="Calibri" panose="020F0502020204030204" pitchFamily="34" charset="0"/>
                            </a:rPr>
                            <m:t>𝑚</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oMath>
                  </m:oMathPara>
                </a14:m>
                <a:endParaRPr lang="en-US" sz="2400" i="1" dirty="0">
                  <a:solidFill>
                    <a:schemeClr val="tx2"/>
                  </a:solidFill>
                  <a:latin typeface="Cambria Math" panose="02040503050406030204" pitchFamily="18" charset="0"/>
                  <a:cs typeface="Calibri" panose="020F0502020204030204" pitchFamily="34" charset="0"/>
                </a:endParaRPr>
              </a:p>
              <a:p>
                <a:pPr marL="533400" indent="-533400">
                  <a:spcBef>
                    <a:spcPts val="200"/>
                  </a:spcBef>
                  <a:buFontTx/>
                  <a:buNone/>
                </a:pPr>
                <a14:m>
                  <m:oMathPara xmlns:m="http://schemas.openxmlformats.org/officeDocument/2006/math">
                    <m:oMathParaPr>
                      <m:jc m:val="left"/>
                    </m:oMathParaPr>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𝑅</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𝑏</m:t>
                      </m:r>
                      <m:r>
                        <a:rPr lang="en-US" sz="2400" i="1" baseline="30000" dirty="0" smtClean="0">
                          <a:solidFill>
                            <a:schemeClr val="tx2"/>
                          </a:solidFill>
                          <a:latin typeface="Cambria Math" panose="02040503050406030204" pitchFamily="18" charset="0"/>
                          <a:cs typeface="Calibri" panose="020F0502020204030204" pitchFamily="34" charset="0"/>
                        </a:rPr>
                        <m:t>2</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𝑚𝑜𝑑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smtClean="0">
                          <a:solidFill>
                            <a:schemeClr val="tx2"/>
                          </a:solidFill>
                          <a:latin typeface="Cambria Math" panose="02040503050406030204" pitchFamily="18" charset="0"/>
                          <a:cs typeface="Calibri" panose="020F0502020204030204" pitchFamily="34" charset="0"/>
                        </a:rPr>
                        <m:t>)</m:t>
                      </m:r>
                    </m:oMath>
                  </m:oMathPara>
                </a14:m>
                <a:endParaRPr lang="en-US" sz="2400" dirty="0">
                  <a:solidFill>
                    <a:schemeClr val="tx2"/>
                  </a:solidFill>
                  <a:latin typeface="Calibri" panose="020F0502020204030204" pitchFamily="34" charset="0"/>
                  <a:cs typeface="Calibri" panose="020F0502020204030204" pitchFamily="34" charset="0"/>
                </a:endParaRPr>
              </a:p>
              <a:p>
                <a:pPr marL="533400" indent="-533400">
                  <a:spcBef>
                    <a:spcPts val="200"/>
                  </a:spcBef>
                  <a:buFontTx/>
                  <a:buNone/>
                </a:pPr>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b="-15867"/>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04800" y="2133600"/>
                <a:ext cx="8458200" cy="4114800"/>
              </a:xfrm>
            </p:spPr>
            <p:txBody>
              <a:bodyPr/>
              <a:lstStyle/>
              <a:p>
                <a:pPr>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 79, </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 61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 = 5</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 102 = 100.  </m:t>
                    </m:r>
                    <m:r>
                      <a:rPr lang="en-US" sz="2400" i="1" dirty="0">
                        <a:latin typeface="Cambria Math" panose="02040503050406030204" pitchFamily="18" charset="0"/>
                        <a:cs typeface="Calibri" panose="020F0502020204030204" pitchFamily="34" charset="0"/>
                      </a:rPr>
                      <m:t>𝑅𝑅</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𝑁𝑁</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’=64,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’=81.</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 = 61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100 = 17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 = 5</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100 = 26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𝑎𝑏</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𝑅</m:t>
                        </m:r>
                      </m:e>
                      <m:sup>
                        <m:r>
                          <a:rPr lang="en-US" sz="2400" b="0" i="1" dirty="0" smtClean="0">
                            <a:latin typeface="Cambria Math" panose="02040503050406030204" pitchFamily="18" charset="0"/>
                            <a:cs typeface="Calibri" panose="020F0502020204030204" pitchFamily="34" charset="0"/>
                          </a:rPr>
                          <m:t>−1</m:t>
                        </m:r>
                      </m:sup>
                    </m:sSup>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  61∙5∙100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 6</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𝑋</m:t>
                    </m:r>
                    <m:r>
                      <a:rPr lang="en-US" sz="2400" i="1" dirty="0" smtClean="0">
                        <a:latin typeface="Cambria Math" panose="02040503050406030204" pitchFamily="18" charset="0"/>
                        <a:cs typeface="Calibri" panose="020F0502020204030204" pitchFamily="34" charset="0"/>
                      </a:rPr>
                      <m:t>= </m:t>
                    </m:r>
                    <m:r>
                      <a:rPr lang="en-US" sz="2400" i="1" dirty="0" err="1" smtClean="0">
                        <a:latin typeface="Cambria Math" panose="02040503050406030204" pitchFamily="18" charset="0"/>
                        <a:cs typeface="Calibri" panose="020F0502020204030204" pitchFamily="34" charset="0"/>
                      </a:rPr>
                      <m:t>𝑎</m:t>
                    </m:r>
                    <m:r>
                      <a:rPr lang="en-US" sz="2400" i="1" dirty="0" err="1" smtClean="0">
                        <a:latin typeface="Cambria Math" panose="02040503050406030204" pitchFamily="18" charset="0"/>
                        <a:cs typeface="Calibri" panose="020F0502020204030204" pitchFamily="34" charset="0"/>
                      </a:rPr>
                      <m:t>’</m:t>
                    </m:r>
                    <m:r>
                      <a:rPr lang="en-US" sz="2400" i="1" dirty="0" err="1"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’=442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𝑎𝑏𝑅</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𝑋</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42∙81 =2 (</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𝑋</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𝑚𝑁</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 (442+2∙79)/100 = 6 = </m:t>
                    </m:r>
                    <m:r>
                      <a:rPr lang="en-US" sz="2400" i="1" dirty="0" smtClean="0">
                        <a:latin typeface="Cambria Math" panose="02040503050406030204" pitchFamily="18" charset="0"/>
                      </a:rPr>
                      <m:t>𝑎𝑏</m:t>
                    </m:r>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𝑅</m:t>
                        </m:r>
                      </m:e>
                      <m:sup>
                        <m:r>
                          <a:rPr lang="en-US" sz="2400" b="0" i="1" dirty="0" smtClean="0">
                            <a:latin typeface="Cambria Math" panose="02040503050406030204" pitchFamily="18" charset="0"/>
                          </a:rPr>
                          <m:t>−1</m:t>
                        </m:r>
                      </m:sup>
                    </m:sSup>
                    <m:r>
                      <a:rPr lang="en-US" sz="2400" b="0" i="1" dirty="0" smtClean="0">
                        <a:latin typeface="Cambria Math" panose="02040503050406030204" pitchFamily="18" charset="0"/>
                      </a:rPr>
                      <m:t>(</m:t>
                    </m:r>
                    <m:r>
                      <a:rPr lang="en-US" sz="2400" b="0" i="1" dirty="0" smtClean="0">
                        <a:latin typeface="Cambria Math" panose="02040503050406030204" pitchFamily="18" charset="0"/>
                      </a:rPr>
                      <m:t>𝑚𝑜𝑑</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oMath>
                </a14:m>
                <a:endParaRPr lang="en-US" sz="2400" dirty="0"/>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04800" y="2133600"/>
                <a:ext cx="8458200" cy="4114800"/>
              </a:xfrm>
              <a:blipFill>
                <a:blip r:embed="rId2"/>
                <a:stretch>
                  <a:fillRect l="-1199" t="-123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not prime is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2</m:t>
                        </m:r>
                      </m:e>
                      <m:sup>
                        <m:r>
                          <a:rPr lang="en-US" sz="2400" b="0" i="1" dirty="0" smtClean="0">
                            <a:latin typeface="Cambria Math" panose="02040503050406030204" pitchFamily="18" charset="0"/>
                            <a:cs typeface="Calibri" panose="020F0502020204030204" pitchFamily="34" charset="0"/>
                          </a:rPr>
                          <m:t>−2</m:t>
                        </m:r>
                        <m:r>
                          <a:rPr lang="en-US" sz="2400" b="0" i="1" dirty="0" smtClean="0">
                            <a:latin typeface="Cambria Math" panose="02040503050406030204" pitchFamily="18" charset="0"/>
                            <a:cs typeface="Calibri" panose="020F0502020204030204" pitchFamily="34" charset="0"/>
                          </a:rPr>
                          <m:t>𝑡</m:t>
                        </m:r>
                      </m:sup>
                    </m:sSup>
                  </m:oMath>
                </a14:m>
                <a:r>
                  <a:rPr lang="en-US" sz="24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1190" t="-1813"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524000"/>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prime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oMath>
                </a14:m>
                <a:r>
                  <a:rPr lang="en-US" sz="2400" dirty="0">
                    <a:latin typeface="Calibri" panose="020F0502020204030204" pitchFamily="34" charset="0"/>
                    <a:cs typeface="Calibri" panose="020F0502020204030204" pitchFamily="34" charset="0"/>
                  </a:rPr>
                  <a:t> does not divide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&lt;√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m:rPr>
                        <m:sty m:val="p"/>
                      </m:rPr>
                      <a:rPr lang="en-US" sz="2400" i="1" dirty="0" smtClean="0">
                        <a:latin typeface="Cambria Math" panose="02040503050406030204" pitchFamily="18" charset="0"/>
                        <a:cs typeface="Calibri" panose="020F0502020204030204" pitchFamily="34" charset="0"/>
                      </a:rPr>
                      <m:t>ln</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))2</m:t>
                    </m:r>
                  </m:oMath>
                </a14:m>
                <a:r>
                  <a:rPr lang="en-US" sz="24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524000"/>
                <a:ext cx="8229600" cy="4572000"/>
              </a:xfrm>
              <a:blipFill>
                <a:blip r:embed="rId2"/>
                <a:stretch>
                  <a:fillRect l="-1235" t="-1385" r="-1080"/>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7848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581400"/>
              </a:xfrm>
              <a:blipFill>
                <a:blip r:embed="rId3"/>
                <a:stretch>
                  <a:fillRect l="-1292"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D(E(Y))=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ed</a:t>
            </a:r>
            <a:r>
              <a:rPr lang="en-US" sz="2400" dirty="0">
                <a:latin typeface="Calibri" panose="020F0502020204030204" pitchFamily="34" charset="0"/>
                <a:cs typeface="Calibri" panose="020F0502020204030204" pitchFamily="34" charset="0"/>
              </a:rPr>
              <a:t> mod n= Y </a:t>
            </a:r>
          </a:p>
          <a:p>
            <a:pPr>
              <a:buFontTx/>
              <a:buNone/>
            </a:pPr>
            <a:r>
              <a:rPr lang="en-US" sz="2400" dirty="0">
                <a:latin typeface="Calibri" panose="020F0502020204030204" pitchFamily="34" charset="0"/>
                <a:cs typeface="Calibri" panose="020F0502020204030204" pitchFamily="34" charset="0"/>
              </a:rPr>
              <a:t>	E(D(Y))=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de</a:t>
            </a:r>
            <a:r>
              <a:rPr lang="en-US" sz="2400" dirty="0">
                <a:latin typeface="Calibri" panose="020F0502020204030204" pitchFamily="34" charset="0"/>
                <a:cs typeface="Calibri" panose="020F0502020204030204" pitchFamily="34" charset="0"/>
              </a:rPr>
              <a:t> mod n= Y</a:t>
            </a: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D(Y)= Y</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600200"/>
            <a:ext cx="8229600" cy="4800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4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400" dirty="0">
                <a:latin typeface="Calibri" panose="020F0502020204030204" pitchFamily="34" charset="0"/>
                <a:cs typeface="Calibri" panose="020F0502020204030204" pitchFamily="34" charset="0"/>
              </a:rPr>
              <a:t>Timing/Glitching</a:t>
            </a:r>
          </a:p>
          <a:p>
            <a:pPr>
              <a:lnSpc>
                <a:spcPct val="80000"/>
              </a:lnSpc>
              <a:spcBef>
                <a:spcPts val="200"/>
              </a:spcBef>
            </a:pPr>
            <a:r>
              <a:rPr lang="en-US" sz="2400" dirty="0" err="1">
                <a:latin typeface="Calibri" panose="020F0502020204030204" pitchFamily="34" charset="0"/>
                <a:cs typeface="Calibri" panose="020F0502020204030204" pitchFamily="34" charset="0"/>
              </a:rPr>
              <a:t>Bleichenbacher’s</a:t>
            </a:r>
            <a:r>
              <a:rPr lang="en-US" sz="24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400" dirty="0">
                <a:latin typeface="Calibri" panose="020F0502020204030204" pitchFamily="34" charset="0"/>
                <a:cs typeface="Calibri" panose="020F0502020204030204" pitchFamily="34" charset="0"/>
              </a:rPr>
              <a:t>Factoring</a:t>
            </a:r>
          </a:p>
          <a:p>
            <a:pPr lvl="1">
              <a:lnSpc>
                <a:spcPct val="80000"/>
              </a:lnSpc>
              <a:spcBef>
                <a:spcPts val="200"/>
              </a:spcBef>
            </a:pPr>
            <a:r>
              <a:rPr lang="en-US" sz="24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400" dirty="0">
                <a:latin typeface="Calibri" panose="020F0502020204030204" pitchFamily="34" charset="0"/>
                <a:cs typeface="Calibri" panose="020F0502020204030204" pitchFamily="34" charset="0"/>
              </a:rPr>
              <a:t>p-1</a:t>
            </a:r>
          </a:p>
          <a:p>
            <a:pPr lvl="1">
              <a:lnSpc>
                <a:spcPct val="80000"/>
              </a:lnSpc>
              <a:spcBef>
                <a:spcPts val="200"/>
              </a:spcBef>
            </a:pPr>
            <a:r>
              <a:rPr lang="en-US" sz="24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4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Reference: </a:t>
            </a:r>
            <a:r>
              <a:rPr lang="en-US" sz="2400" dirty="0" err="1">
                <a:latin typeface="Calibri" panose="020F0502020204030204" pitchFamily="34" charset="0"/>
                <a:cs typeface="Calibri" panose="020F0502020204030204" pitchFamily="34" charset="0"/>
              </a:rPr>
              <a:t>Boneh</a:t>
            </a:r>
            <a:r>
              <a:rPr lang="en-US" sz="2400" dirty="0">
                <a:latin typeface="Calibri" panose="020F0502020204030204" pitchFamily="34" charset="0"/>
                <a:cs typeface="Calibri" panose="020F0502020204030204" pitchFamily="34" charset="0"/>
              </a:rPr>
              <a:t>, Twenty years of attacks on RSA. Notices AMS</a:t>
            </a:r>
            <a:r>
              <a:rPr lang="en-US" sz="20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400" dirty="0">
                    <a:latin typeface="Calibri" panose="020F0502020204030204" pitchFamily="34" charset="0"/>
                    <a:cs typeface="Calibri" panose="020F0502020204030204" pitchFamily="34" charset="0"/>
                  </a:rPr>
                  <a:t>Attack on repeated squaring</a:t>
                </a:r>
              </a:p>
              <a:p>
                <a:pPr lvl="1"/>
                <a:r>
                  <a:rPr lang="en-US" sz="2400" dirty="0">
                    <a:latin typeface="Calibri" panose="020F0502020204030204" pitchFamily="34" charset="0"/>
                    <a:cs typeface="Calibri" panose="020F0502020204030204" pitchFamily="34" charset="0"/>
                  </a:rPr>
                  <a:t>Does not work if CRT or Montgomery used</a:t>
                </a:r>
              </a:p>
              <a:p>
                <a:pPr lvl="1"/>
                <a:r>
                  <a:rPr lang="en-US" sz="2400" dirty="0">
                    <a:latin typeface="Calibri" panose="020F0502020204030204" pitchFamily="34" charset="0"/>
                    <a:cs typeface="Calibri" panose="020F0502020204030204" pitchFamily="34" charset="0"/>
                  </a:rPr>
                  <a:t>In most applications, CRT and Montgomery multiplication are used</a:t>
                </a:r>
              </a:p>
              <a:p>
                <a:r>
                  <a:rPr lang="en-US" sz="2400" dirty="0">
                    <a:latin typeface="Calibri" panose="020F0502020204030204" pitchFamily="34" charset="0"/>
                    <a:cs typeface="Calibri" panose="020F0502020204030204" pitchFamily="34" charset="0"/>
                  </a:rPr>
                  <a:t>This attack originally designed for smartcards </a:t>
                </a:r>
              </a:p>
              <a:p>
                <a:r>
                  <a:rPr lang="en-US" sz="2400" dirty="0">
                    <a:latin typeface="Calibri" panose="020F0502020204030204" pitchFamily="34" charset="0"/>
                    <a:cs typeface="Calibri" panose="020F0502020204030204" pitchFamily="34" charset="0"/>
                  </a:rPr>
                  <a:t>Can be generalized (differential power analysis)</a:t>
                </a:r>
              </a:p>
              <a:p>
                <a:r>
                  <a:rPr lang="en-US" sz="2400" dirty="0">
                    <a:latin typeface="Calibri" panose="020F0502020204030204" pitchFamily="34" charset="0"/>
                    <a:cs typeface="Calibri" panose="020F0502020204030204" pitchFamily="34" charset="0"/>
                  </a:rPr>
                  <a:t>Recover private key bits one (or a few) at a time</a:t>
                </a:r>
              </a:p>
              <a:p>
                <a:pPr lvl="1"/>
                <a:r>
                  <a:rPr lang="en-US" sz="2400" dirty="0">
                    <a:latin typeface="Calibri" panose="020F0502020204030204" pitchFamily="34" charset="0"/>
                    <a:cs typeface="Calibri" panose="020F0502020204030204" pitchFamily="34" charset="0"/>
                  </a:rPr>
                  <a:t>Private key: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dirty="0" smtClean="0">
                        <a:latin typeface="Cambria Math" panose="02040503050406030204" pitchFamily="18" charset="0"/>
                        <a:cs typeface="Calibri" panose="020F0502020204030204" pitchFamily="34" charset="0"/>
                      </a:rPr>
                      <m:t> = </m:t>
                    </m:r>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𝑑</m:t>
                    </m:r>
                    <m:r>
                      <a:rPr lang="en-US" sz="2400" i="1" baseline="-25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 1</m:t>
                    </m:r>
                  </m:oMath>
                </a14:m>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Recover bits in order,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1246" t="-1511" r="-77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p:sp>
        <p:nvSpPr>
          <p:cNvPr id="257027" name="Rectangle 3"/>
          <p:cNvSpPr>
            <a:spLocks noGrp="1" noChangeArrowheads="1"/>
          </p:cNvSpPr>
          <p:nvPr>
            <p:ph type="body" idx="1"/>
          </p:nvPr>
        </p:nvSpPr>
        <p:spPr>
          <a:xfrm>
            <a:off x="491836" y="1981200"/>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Y = </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Decrypt Y then multiply by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(mod N):</a:t>
            </a:r>
          </a:p>
          <a:p>
            <a:pPr>
              <a:buFont typeface="Wingdings" pitchFamily="2" charset="2"/>
              <a:buNone/>
            </a:pPr>
            <a:r>
              <a:rPr lang="en-US" sz="2400" dirty="0">
                <a:latin typeface="Calibri" panose="020F0502020204030204" pitchFamily="34" charset="0"/>
                <a:cs typeface="Calibri" panose="020F0502020204030204" pitchFamily="34" charset="0"/>
              </a:rPr>
              <a:t>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Yd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rC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447800"/>
                <a:ext cx="8534400" cy="4572000"/>
              </a:xfrm>
            </p:spPr>
            <p:txBody>
              <a:bodyPr/>
              <a:lstStyle/>
              <a:p>
                <a:r>
                  <a:rPr lang="en-US" sz="20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Elliptic Curve Factoring Method is an extension of this idea.</a:t>
                </a:r>
              </a:p>
              <a:p>
                <a:r>
                  <a:rPr lang="en-US" sz="20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447800"/>
                <a:ext cx="8534400" cy="4572000"/>
              </a:xfrm>
              <a:blipFill>
                <a:blip r:embed="rId3"/>
                <a:stretch>
                  <a:fillRect l="-744" t="-831"/>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(−1)1</m:t>
                    </m:r>
                    <m:r>
                      <a:rPr lang="en-US" sz="2000" i="1" dirty="0">
                        <a:latin typeface="Cambria Math" panose="02040503050406030204" pitchFamily="18" charset="0"/>
                        <a:cs typeface="Calibri" panose="020F0502020204030204" pitchFamily="34" charset="0"/>
                      </a:rPr>
                      <m:t>223351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22517</m:t>
                    </m:r>
                    <m:r>
                      <a:rPr lang="en-US" sz="2000" i="1" baseline="30000" dirty="0">
                        <a:latin typeface="Cambria Math" panose="02040503050406030204" pitchFamily="18" charset="0"/>
                        <a:cs typeface="Calibri" panose="020F0502020204030204" pitchFamily="34" charset="0"/>
                      </a:rPr>
                      <m:t>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32517</m:t>
                    </m:r>
                    <m:r>
                      <a:rPr lang="en-US" sz="2000" i="1" baseline="30000" dirty="0">
                        <a:latin typeface="Cambria Math" panose="02040503050406030204" pitchFamily="18" charset="0"/>
                        <a:cs typeface="Calibri" panose="020F0502020204030204" pitchFamily="34" charset="0"/>
                      </a:rPr>
                      <m:t>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381000" y="23241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381000" y="2324100"/>
                <a:ext cx="8458200" cy="4000500"/>
              </a:xfrm>
              <a:blipFill>
                <a:blip r:embed="rId2"/>
                <a:stretch>
                  <a:fillRect l="-901" t="-631" r="-601"/>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400" dirty="0">
                    <a:latin typeface="Calibri" panose="020F0502020204030204" pitchFamily="34" charset="0"/>
                    <a:cs typeface="Calibri" panose="020F0502020204030204" pitchFamily="34" charset="0"/>
                  </a:rPr>
                  <a:t>We want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a:t>
                </a:r>
              </a:p>
              <a:p>
                <a:pPr>
                  <a:spcBef>
                    <a:spcPts val="200"/>
                  </a:spcBef>
                </a:pPr>
                <a:r>
                  <a:rPr lang="en-US" sz="24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m:t>
                        </m:r>
                      </m:num>
                      <m:den>
                        <m:r>
                          <a:rPr lang="en-US" sz="2400" b="0" i="1" dirty="0" smtClean="0">
                            <a:latin typeface="Cambria Math" panose="02040503050406030204" pitchFamily="18" charset="0"/>
                          </a:rPr>
                          <m:t>𝑝</m:t>
                        </m:r>
                      </m:den>
                    </m:f>
                    <m:r>
                      <a:rPr lang="en-US" sz="2400" b="0" i="1" dirty="0"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r>
                      <a:rPr lang="en-US" sz="2400" i="1" baseline="30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𝑔</m:t>
                        </m:r>
                      </m:e>
                      <m:sup>
                        <m:f>
                          <m:fPr>
                            <m:type m:val="skw"/>
                            <m:ctrlPr>
                              <a:rPr lang="en-US" sz="2400" i="1" dirty="0" smtClean="0">
                                <a:latin typeface="Cambria Math" panose="02040503050406030204" pitchFamily="18" charset="0"/>
                                <a:cs typeface="Calibri" panose="020F0502020204030204" pitchFamily="34" charset="0"/>
                              </a:rPr>
                            </m:ctrlPr>
                          </m:fPr>
                          <m:num>
                            <m:r>
                              <a:rPr lang="en-US" sz="2400" b="0" i="1" dirty="0" smtClean="0">
                                <a:latin typeface="Cambria Math" panose="02040503050406030204" pitchFamily="18" charset="0"/>
                                <a:cs typeface="Calibri" panose="020F0502020204030204" pitchFamily="34" charset="0"/>
                              </a:rPr>
                              <m:t>𝑛</m:t>
                            </m:r>
                          </m:num>
                          <m:den>
                            <m:r>
                              <a:rPr lang="en-US" sz="2400" b="0" i="1" dirty="0" smtClean="0">
                                <a:latin typeface="Cambria Math" panose="02040503050406030204" pitchFamily="18" charset="0"/>
                                <a:cs typeface="Calibri" panose="020F0502020204030204" pitchFamily="34" charset="0"/>
                              </a:rPr>
                              <m:t>2</m:t>
                            </m:r>
                          </m:den>
                        </m:f>
                      </m:sup>
                    </m:sSup>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b="0" i="0"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4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Reference: Cohn, Computational Number Theory.</a:t>
                </a:r>
              </a:p>
              <a:p>
                <a:pPr>
                  <a:buNone/>
                </a:pPr>
                <a:endParaRPr lang="en-US" sz="24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1280" t="-1146" r="-1120" b="-4011"/>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72640</TotalTime>
  <Words>12163</Words>
  <Application>Microsoft Macintosh PowerPoint</Application>
  <PresentationFormat>Letter Paper (8.5x11 in)</PresentationFormat>
  <Paragraphs>1184</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4013</cp:revision>
  <cp:lastPrinted>2025-07-08T20:29:11Z</cp:lastPrinted>
  <dcterms:created xsi:type="dcterms:W3CDTF">2013-03-13T03:43:13Z</dcterms:created>
  <dcterms:modified xsi:type="dcterms:W3CDTF">2025-07-08T20:46:53Z</dcterms:modified>
</cp:coreProperties>
</file>